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0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laus.rademann@chemie.hu-berlin.de" TargetMode="External"/><Relationship Id="rId2" Type="http://schemas.openxmlformats.org/officeDocument/2006/relationships/hyperlink" Target="https://www.chemie.hu-berlin.de/agrad/de/gruppe/rademann.ht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kevin.bethke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ike.gericke@helmholtz-berlin.de" TargetMode="External"/><Relationship Id="rId2" Type="http://schemas.openxmlformats.org/officeDocument/2006/relationships/hyperlink" Target="mailto:eike.gericke@chemie.hu-berlin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1296955"/>
            <a:ext cx="9448800" cy="1073021"/>
          </a:xfrm>
        </p:spPr>
        <p:txBody>
          <a:bodyPr/>
          <a:lstStyle/>
          <a:p>
            <a:r>
              <a:rPr lang="de-DE" dirty="0" smtClean="0"/>
              <a:t>AK </a:t>
            </a:r>
            <a:r>
              <a:rPr lang="de-DE" dirty="0" err="1" smtClean="0"/>
              <a:t>Rademann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472612"/>
            <a:ext cx="9448800" cy="210871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de-DE" altLang="de-DE" dirty="0" smtClean="0"/>
              <a:t>Bachelor-Infoveranstaltung</a:t>
            </a: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b="1" i="1" dirty="0"/>
              <a:t>Nanostrukturierte Materialien 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Kontakt</a:t>
            </a:r>
            <a:r>
              <a:rPr lang="de-DE" altLang="de-DE" dirty="0" smtClean="0"/>
              <a:t>: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>
                <a:solidFill>
                  <a:schemeClr val="tx2"/>
                </a:solidFill>
                <a:hlinkClick r:id="rId2"/>
              </a:rPr>
              <a:t>Prof. Dr. Klaus </a:t>
            </a:r>
            <a:r>
              <a:rPr lang="de-DE" altLang="de-DE" dirty="0" err="1" smtClean="0">
                <a:solidFill>
                  <a:schemeClr val="tx2"/>
                </a:solidFill>
                <a:hlinkClick r:id="rId2"/>
              </a:rPr>
              <a:t>Rademann</a:t>
            </a:r>
            <a:endParaRPr lang="de-DE" altLang="de-DE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/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>
                <a:solidFill>
                  <a:schemeClr val="tx2"/>
                </a:solidFill>
              </a:rPr>
              <a:t>Tel </a:t>
            </a:r>
            <a:r>
              <a:rPr lang="de-DE" altLang="de-DE" dirty="0" smtClean="0">
                <a:solidFill>
                  <a:schemeClr val="tx2"/>
                </a:solidFill>
              </a:rPr>
              <a:t>030/2093-5565</a:t>
            </a:r>
          </a:p>
          <a:p>
            <a:pPr>
              <a:spcBef>
                <a:spcPct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/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>
                <a:solidFill>
                  <a:schemeClr val="tx2"/>
                </a:solidFill>
                <a:hlinkClick r:id="rId3"/>
              </a:rPr>
              <a:t>klaus.rademann@chemie.hu-berlin.de</a:t>
            </a:r>
            <a:endParaRPr lang="de-DE" altLang="de-DE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1080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Analytik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000" dirty="0"/>
              <a:t>Gravimetrie für </a:t>
            </a:r>
            <a:r>
              <a:rPr lang="de-DE" altLang="de-DE" sz="2000" dirty="0" smtClean="0"/>
              <a:t>Schwefelgehalt</a:t>
            </a:r>
            <a:endParaRPr lang="de-DE" altLang="de-DE" sz="2000" dirty="0"/>
          </a:p>
          <a:p>
            <a:r>
              <a:rPr lang="de-DE" altLang="de-DE" sz="2000" dirty="0"/>
              <a:t>XRF für Elementzusammensetzung</a:t>
            </a:r>
          </a:p>
          <a:p>
            <a:r>
              <a:rPr lang="de-DE" altLang="de-DE" sz="2000" dirty="0"/>
              <a:t>Evtl. XAFS für Schwefel-Spezies</a:t>
            </a:r>
          </a:p>
          <a:p>
            <a:r>
              <a:rPr lang="de-DE" altLang="de-DE" sz="2000" dirty="0"/>
              <a:t>Evtl. IR/Raman für Schwefel-Spezies</a:t>
            </a:r>
          </a:p>
          <a:p>
            <a:pPr lvl="1"/>
            <a:r>
              <a:rPr lang="de-DE" altLang="de-DE" i="1" dirty="0"/>
              <a:t>Methodenauswahl von Strahlzeiten abhängig</a:t>
            </a:r>
          </a:p>
          <a:p>
            <a:endParaRPr lang="en-US" alt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94606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523251"/>
          </a:xfrm>
        </p:spPr>
        <p:txBody>
          <a:bodyPr>
            <a:noAutofit/>
          </a:bodyPr>
          <a:lstStyle/>
          <a:p>
            <a:r>
              <a:rPr lang="de-DE" sz="2400" dirty="0" smtClean="0"/>
              <a:t>Arbeitsumfeld: Institutsübergreifende Kooperationen und Arbeit an </a:t>
            </a:r>
            <a:r>
              <a:rPr lang="de-DE" sz="2400" dirty="0" err="1" smtClean="0"/>
              <a:t>großgeräten</a:t>
            </a:r>
            <a:r>
              <a:rPr lang="de-DE" sz="2400" dirty="0" smtClean="0"/>
              <a:t> 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000" dirty="0"/>
              <a:t>Synthese </a:t>
            </a:r>
            <a:r>
              <a:rPr lang="de-DE" altLang="de-DE" sz="2000" dirty="0" smtClean="0"/>
              <a:t>an der HU-Berlin</a:t>
            </a:r>
            <a:endParaRPr lang="de-DE" altLang="de-DE" sz="2000" dirty="0"/>
          </a:p>
          <a:p>
            <a:r>
              <a:rPr lang="de-DE" altLang="de-DE" sz="2000" dirty="0"/>
              <a:t>Messung an BESSY-II des Helmholtz-Zentrum Berlin</a:t>
            </a:r>
          </a:p>
          <a:p>
            <a:pPr lvl="1"/>
            <a:r>
              <a:rPr lang="de-DE" altLang="de-DE" dirty="0"/>
              <a:t>EMIL (</a:t>
            </a:r>
            <a:r>
              <a:rPr lang="de-DE" altLang="de-DE" dirty="0" err="1"/>
              <a:t>Energy</a:t>
            </a:r>
            <a:r>
              <a:rPr lang="de-DE" altLang="de-DE" dirty="0"/>
              <a:t> Materials </a:t>
            </a:r>
            <a:r>
              <a:rPr lang="de-DE" altLang="de-DE" dirty="0" err="1"/>
              <a:t>InSitu</a:t>
            </a:r>
            <a:r>
              <a:rPr lang="de-DE" altLang="de-DE" dirty="0"/>
              <a:t> Lab)</a:t>
            </a:r>
          </a:p>
          <a:p>
            <a:pPr lvl="1"/>
            <a:r>
              <a:rPr lang="de-DE" altLang="de-DE" dirty="0"/>
              <a:t>PTB</a:t>
            </a:r>
          </a:p>
          <a:p>
            <a:r>
              <a:rPr lang="de-DE" altLang="de-DE" sz="2000" dirty="0"/>
              <a:t>Kooperation mit KIT-Karlsruhe und Uni-Hamburg</a:t>
            </a:r>
          </a:p>
          <a:p>
            <a:endParaRPr lang="de-D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509"/>
          <a:stretch>
            <a:fillRect/>
          </a:stretch>
        </p:blipFill>
        <p:spPr bwMode="auto">
          <a:xfrm>
            <a:off x="857737" y="4206622"/>
            <a:ext cx="5688012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www.lightsources.org/sites/default/files/styles/large/public/legacy/images/facilities/bessyfacility.jpg?itok=3xumeM5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3116" y="1874675"/>
            <a:ext cx="3055938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Profile\jlz\Desktop\imageSAXS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9378" y="4191143"/>
            <a:ext cx="190341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71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 für Ihre Aufmerksamkeit </a:t>
            </a:r>
            <a:endParaRPr lang="de-DE" dirty="0"/>
          </a:p>
        </p:txBody>
      </p:sp>
      <p:pic>
        <p:nvPicPr>
          <p:cNvPr id="4" name="Picture 7" descr="Arbeitsgruppe 20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8456" y="2759667"/>
            <a:ext cx="4335087" cy="28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30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0988" y="1053895"/>
            <a:ext cx="7769431" cy="51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6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653143" y="1828799"/>
            <a:ext cx="10937032" cy="43853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 smtClean="0"/>
              <a:t>1. </a:t>
            </a:r>
            <a:r>
              <a:rPr lang="en-US" sz="1400" b="1" dirty="0" err="1" smtClean="0"/>
              <a:t>Polymorphismus</a:t>
            </a:r>
            <a:r>
              <a:rPr lang="en-US" sz="1400" dirty="0" smtClean="0"/>
              <a:t> (in </a:t>
            </a:r>
            <a:r>
              <a:rPr lang="en-US" sz="1400" dirty="0" err="1" smtClean="0"/>
              <a:t>Kooperation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Mit</a:t>
            </a:r>
            <a:r>
              <a:rPr lang="en-US" sz="1400" dirty="0" smtClean="0"/>
              <a:t> Der </a:t>
            </a:r>
            <a:r>
              <a:rPr lang="en-US" sz="1400" dirty="0" err="1" smtClean="0"/>
              <a:t>Bundesanstalt</a:t>
            </a:r>
            <a:r>
              <a:rPr lang="en-US" sz="1400" dirty="0" smtClean="0"/>
              <a:t> </a:t>
            </a:r>
            <a:r>
              <a:rPr lang="en-US" sz="1400" dirty="0" err="1" smtClean="0"/>
              <a:t>für</a:t>
            </a:r>
            <a:r>
              <a:rPr lang="en-US" sz="1400" dirty="0" smtClean="0"/>
              <a:t> </a:t>
            </a:r>
            <a:r>
              <a:rPr lang="en-US" sz="1400" dirty="0" err="1" smtClean="0"/>
              <a:t>Materialforschung</a:t>
            </a:r>
            <a:r>
              <a:rPr lang="en-US" sz="1400" dirty="0" smtClean="0"/>
              <a:t> und –</a:t>
            </a:r>
            <a:r>
              <a:rPr lang="en-US" sz="1400" dirty="0" err="1" smtClean="0"/>
              <a:t>prüfung</a:t>
            </a:r>
            <a:r>
              <a:rPr lang="en-US" sz="1400" dirty="0" smtClean="0"/>
              <a:t>, BAM, Dr. </a:t>
            </a:r>
            <a:r>
              <a:rPr lang="en-US" sz="1400" dirty="0" err="1" smtClean="0"/>
              <a:t>FRanziska</a:t>
            </a:r>
            <a:r>
              <a:rPr lang="en-US" sz="1400" dirty="0" smtClean="0"/>
              <a:t> </a:t>
            </a:r>
            <a:r>
              <a:rPr lang="en-US" sz="1400" dirty="0" err="1" smtClean="0"/>
              <a:t>Emmerling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2. </a:t>
            </a:r>
            <a:r>
              <a:rPr lang="en-US" sz="1400" b="1" dirty="0" err="1" smtClean="0"/>
              <a:t>Metallcluster</a:t>
            </a:r>
            <a:r>
              <a:rPr lang="en-US" sz="1400" b="1" dirty="0" smtClean="0"/>
              <a:t> in </a:t>
            </a:r>
            <a:r>
              <a:rPr lang="en-US" sz="1400" b="1" dirty="0" err="1" smtClean="0"/>
              <a:t>Gläsernen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Matrizen</a:t>
            </a:r>
            <a:r>
              <a:rPr lang="en-US" sz="1400" b="1" dirty="0" smtClean="0"/>
              <a:t>:</a:t>
            </a:r>
            <a:r>
              <a:rPr lang="en-US" sz="1400" dirty="0" smtClean="0"/>
              <a:t> </a:t>
            </a:r>
            <a:r>
              <a:rPr lang="en-US" sz="1400" dirty="0" err="1" smtClean="0"/>
              <a:t>BildungsMechanismen</a:t>
            </a:r>
            <a:r>
              <a:rPr lang="en-US" sz="1400" dirty="0" smtClean="0"/>
              <a:t>, </a:t>
            </a:r>
            <a:r>
              <a:rPr lang="en-US" sz="1400" dirty="0" err="1" smtClean="0"/>
              <a:t>Nukleation</a:t>
            </a:r>
            <a:r>
              <a:rPr lang="en-US" sz="1400" dirty="0" smtClean="0"/>
              <a:t> und </a:t>
            </a:r>
            <a:r>
              <a:rPr lang="en-US" sz="1400" dirty="0" err="1" smtClean="0"/>
              <a:t>Wachstum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3. </a:t>
            </a:r>
            <a:r>
              <a:rPr lang="en-US" sz="1400" b="1" dirty="0" err="1" smtClean="0"/>
              <a:t>Wachstumsmechanismen</a:t>
            </a:r>
            <a:r>
              <a:rPr lang="en-US" sz="1400" b="1" dirty="0" smtClean="0"/>
              <a:t> von </a:t>
            </a:r>
            <a:r>
              <a:rPr lang="en-US" sz="1400" b="1" dirty="0" err="1" smtClean="0"/>
              <a:t>Metallkolloiden</a:t>
            </a:r>
            <a:r>
              <a:rPr lang="en-US" sz="1400" b="1" dirty="0" smtClean="0"/>
              <a:t> </a:t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4. </a:t>
            </a:r>
            <a:r>
              <a:rPr lang="en-US" sz="1400" b="1" dirty="0" err="1" smtClean="0"/>
              <a:t>PrÄzisionsstudien</a:t>
            </a:r>
            <a:r>
              <a:rPr lang="en-US" sz="1400" b="1" dirty="0" smtClean="0"/>
              <a:t> Auf der Nanometer-</a:t>
            </a:r>
            <a:r>
              <a:rPr lang="en-US" sz="1400" b="1" dirty="0" err="1" smtClean="0"/>
              <a:t>Ebene</a:t>
            </a:r>
            <a:r>
              <a:rPr lang="en-US" sz="1400" b="1" dirty="0" smtClean="0"/>
              <a:t>, Gas </a:t>
            </a:r>
            <a:r>
              <a:rPr lang="en-US" sz="1400" b="1" dirty="0" err="1" smtClean="0"/>
              <a:t>Phasen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Partikel</a:t>
            </a:r>
            <a:r>
              <a:rPr lang="en-US" sz="1400" b="1" dirty="0" smtClean="0"/>
              <a:t> </a:t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5. </a:t>
            </a:r>
            <a:r>
              <a:rPr lang="en-US" sz="1400" b="1" dirty="0" err="1" smtClean="0"/>
              <a:t>Mechanismen</a:t>
            </a:r>
            <a:r>
              <a:rPr lang="en-US" sz="1400" b="1" dirty="0" smtClean="0"/>
              <a:t> Der Laser Ablation von </a:t>
            </a:r>
            <a:r>
              <a:rPr lang="en-US" sz="1400" b="1" dirty="0" err="1" smtClean="0"/>
              <a:t>Suspensionen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Bei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Nanostrukturierten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Thermoelektrischen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Materialien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6. </a:t>
            </a:r>
            <a:r>
              <a:rPr lang="en-US" sz="1400" b="1" dirty="0" err="1" smtClean="0"/>
              <a:t>Kupfer</a:t>
            </a:r>
            <a:r>
              <a:rPr lang="en-US" sz="1400" b="1" dirty="0" smtClean="0"/>
              <a:t>(I)</a:t>
            </a:r>
            <a:r>
              <a:rPr lang="en-US" sz="1400" b="1" dirty="0" err="1" smtClean="0"/>
              <a:t>oxid-basierende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thermoelektrische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pulver</a:t>
            </a:r>
            <a:r>
              <a:rPr lang="en-US" sz="1400" b="1" dirty="0" smtClean="0"/>
              <a:t> und </a:t>
            </a:r>
            <a:r>
              <a:rPr lang="en-US" sz="1400" b="1" dirty="0" err="1" smtClean="0"/>
              <a:t>pasten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mit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hohen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Seebeck-Koeffizienten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7. In-situ </a:t>
            </a:r>
            <a:r>
              <a:rPr lang="en-US" sz="1400" b="1" dirty="0" err="1" smtClean="0"/>
              <a:t>untersuchungen</a:t>
            </a:r>
            <a:r>
              <a:rPr lang="en-US" sz="1400" b="1" dirty="0" smtClean="0"/>
              <a:t> der Formation und des </a:t>
            </a:r>
            <a:r>
              <a:rPr lang="en-US" sz="1400" b="1" dirty="0" err="1" smtClean="0"/>
              <a:t>Wachstums</a:t>
            </a:r>
            <a:r>
              <a:rPr lang="en-US" sz="1400" b="1" dirty="0" smtClean="0"/>
              <a:t> von </a:t>
            </a:r>
            <a:r>
              <a:rPr lang="en-US" sz="1400" b="1" dirty="0" err="1" smtClean="0"/>
              <a:t>eisen-Oxid</a:t>
            </a:r>
            <a:r>
              <a:rPr lang="en-US" sz="1400" b="1" dirty="0" smtClean="0"/>
              <a:t> Nano-</a:t>
            </a:r>
            <a:r>
              <a:rPr lang="en-US" sz="1400" b="1" dirty="0" err="1" smtClean="0"/>
              <a:t>partikeln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Durch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Mikrowellen-Gestützte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Solvothermale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Synthese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8</a:t>
            </a:r>
            <a:r>
              <a:rPr lang="de-DE" sz="1400" b="1" dirty="0" smtClean="0"/>
              <a:t>. Nanopartikel Katalyse</a:t>
            </a:r>
            <a:br>
              <a:rPr lang="de-DE" sz="1400" b="1" dirty="0" smtClean="0"/>
            </a:br>
            <a:r>
              <a:rPr lang="de-DE" sz="1400" b="1" dirty="0" smtClean="0"/>
              <a:t/>
            </a:r>
            <a:br>
              <a:rPr lang="de-DE" sz="1400" b="1" dirty="0" smtClean="0"/>
            </a:br>
            <a:r>
              <a:rPr lang="de-DE" sz="1400" b="1" dirty="0" smtClean="0"/>
              <a:t>9. Forms </a:t>
            </a:r>
            <a:r>
              <a:rPr lang="de-DE" sz="1400" b="1" dirty="0" err="1" smtClean="0"/>
              <a:t>and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Functions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Cellulose (National University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Singapore</a:t>
            </a:r>
            <a:r>
              <a:rPr lang="de-DE" sz="1400" b="1" dirty="0" smtClean="0"/>
              <a:t>)</a:t>
            </a:r>
          </a:p>
          <a:p>
            <a:pPr marL="342900" indent="-342900" algn="l">
              <a:buAutoNum type="arabicPeriod"/>
            </a:pPr>
            <a:endParaRPr lang="de-DE" sz="1400" b="1" dirty="0" smtClean="0"/>
          </a:p>
          <a:p>
            <a:pPr algn="l"/>
            <a:r>
              <a:rPr lang="de-DE" sz="1400" b="1" dirty="0" smtClean="0"/>
              <a:t>10. </a:t>
            </a:r>
            <a:r>
              <a:rPr lang="en-US" sz="1400" b="1" dirty="0"/>
              <a:t>Nanostructured oxide based materials for thermoelectric </a:t>
            </a:r>
            <a:r>
              <a:rPr lang="en-US" sz="1400" b="1" dirty="0" smtClean="0"/>
              <a:t>applications (Madurai </a:t>
            </a:r>
            <a:r>
              <a:rPr lang="en-US" sz="1400" b="1" dirty="0" err="1" smtClean="0"/>
              <a:t>Kamaraj</a:t>
            </a:r>
            <a:r>
              <a:rPr lang="en-US" sz="1400" b="1" dirty="0" smtClean="0"/>
              <a:t> University, </a:t>
            </a:r>
            <a:r>
              <a:rPr lang="en-US" sz="1400" b="1" dirty="0" err="1" smtClean="0"/>
              <a:t>Indien</a:t>
            </a:r>
            <a:r>
              <a:rPr lang="en-US" sz="1400" b="1" dirty="0" smtClean="0"/>
              <a:t> und Cambridge University, GB)</a:t>
            </a:r>
            <a:endParaRPr lang="en-US" sz="1400" b="1" dirty="0"/>
          </a:p>
          <a:p>
            <a:pPr algn="l"/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1502229" y="755780"/>
            <a:ext cx="9050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000" dirty="0" smtClean="0"/>
              <a:t>Forschungsthemen 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xmlns="" val="30375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Thermoelektrische Materialien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de-DE" dirty="0"/>
              <a:t>Betreuer: Kevin </a:t>
            </a:r>
            <a:r>
              <a:rPr lang="de-DE" dirty="0" smtClean="0"/>
              <a:t>Bethke									</a:t>
            </a:r>
            <a:endParaRPr lang="de-DE" dirty="0"/>
          </a:p>
          <a:p>
            <a:pPr>
              <a:defRPr/>
            </a:pPr>
            <a:r>
              <a:rPr lang="de-DE" dirty="0"/>
              <a:t>Email: </a:t>
            </a:r>
            <a:r>
              <a:rPr lang="de-DE" dirty="0" smtClean="0">
                <a:hlinkClick r:id="rId2"/>
              </a:rPr>
              <a:t>kevin.bethke@gmail.com</a:t>
            </a:r>
            <a:r>
              <a:rPr lang="de-DE" dirty="0" smtClean="0"/>
              <a:t>                           	</a:t>
            </a:r>
          </a:p>
          <a:p>
            <a:pPr>
              <a:defRPr/>
            </a:pPr>
            <a:r>
              <a:rPr lang="de-DE" dirty="0" smtClean="0"/>
              <a:t>Interessen:				</a:t>
            </a:r>
          </a:p>
          <a:p>
            <a:pPr>
              <a:defRPr/>
            </a:pPr>
            <a:r>
              <a:rPr lang="de-DE" dirty="0" smtClean="0"/>
              <a:t>erneuerbare Energien/ Green Chemistry 	</a:t>
            </a:r>
          </a:p>
          <a:p>
            <a:pPr>
              <a:defRPr/>
            </a:pPr>
            <a:r>
              <a:rPr lang="de-DE" dirty="0" smtClean="0"/>
              <a:t>Thermoelektrizität</a:t>
            </a:r>
            <a:endParaRPr lang="de-DE" dirty="0"/>
          </a:p>
          <a:p>
            <a:pPr>
              <a:defRPr/>
            </a:pPr>
            <a:r>
              <a:rPr lang="de-DE" dirty="0" err="1" smtClean="0"/>
              <a:t>Kompositmaterialien</a:t>
            </a:r>
            <a:endParaRPr lang="de-DE" dirty="0"/>
          </a:p>
          <a:p>
            <a:pPr marL="257175" indent="-257175">
              <a:defRPr/>
            </a:pPr>
            <a:r>
              <a:rPr lang="de-DE" dirty="0"/>
              <a:t>Programmierung</a:t>
            </a:r>
          </a:p>
          <a:p>
            <a:pPr marL="257175" indent="-257175"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Forschung:</a:t>
            </a:r>
          </a:p>
          <a:p>
            <a:pPr marL="257175" indent="-257175">
              <a:defRPr/>
            </a:pPr>
            <a:r>
              <a:rPr lang="de-DE" dirty="0" err="1"/>
              <a:t>Thermoelektische</a:t>
            </a:r>
            <a:r>
              <a:rPr lang="de-DE" dirty="0"/>
              <a:t> Materialien</a:t>
            </a:r>
          </a:p>
          <a:p>
            <a:pPr marL="257175" indent="-257175">
              <a:defRPr/>
            </a:pPr>
            <a:r>
              <a:rPr lang="de-DE" dirty="0" smtClean="0"/>
              <a:t>Charakterisierung von Chemikalien</a:t>
            </a:r>
            <a:endParaRPr lang="de-DE" dirty="0"/>
          </a:p>
          <a:p>
            <a:pPr marL="257175" indent="-257175">
              <a:defRPr/>
            </a:pPr>
            <a:r>
              <a:rPr lang="de-DE" dirty="0"/>
              <a:t>Entwicklung von </a:t>
            </a:r>
            <a:r>
              <a:rPr lang="de-DE" dirty="0" smtClean="0"/>
              <a:t>Messgeräten</a:t>
            </a:r>
          </a:p>
          <a:p>
            <a:pPr marL="257175" indent="-257175">
              <a:defRPr/>
            </a:pPr>
            <a:endParaRPr lang="de-DE" dirty="0" smtClean="0"/>
          </a:p>
          <a:p>
            <a:pPr>
              <a:defRPr/>
            </a:pPr>
            <a:r>
              <a:rPr lang="de-DE" sz="2500" dirty="0"/>
              <a:t>Im Jahr 2017 wird ein gemeinsames  </a:t>
            </a:r>
            <a:r>
              <a:rPr lang="de-DE" sz="2500" dirty="0" smtClean="0"/>
              <a:t>Kooperationsprojekt </a:t>
            </a:r>
            <a:r>
              <a:rPr lang="de-DE" sz="2500" dirty="0"/>
              <a:t>zu </a:t>
            </a:r>
            <a:r>
              <a:rPr lang="de-DE" sz="2500" dirty="0" smtClean="0"/>
              <a:t>dem </a:t>
            </a:r>
            <a:r>
              <a:rPr lang="de-DE" sz="2500" dirty="0"/>
              <a:t>Thema </a:t>
            </a:r>
            <a:r>
              <a:rPr lang="de-DE" sz="2500" dirty="0" smtClean="0"/>
              <a:t>„</a:t>
            </a:r>
            <a:r>
              <a:rPr lang="en-US" sz="2500" dirty="0" smtClean="0"/>
              <a:t>Nanostructured </a:t>
            </a:r>
            <a:r>
              <a:rPr lang="en-US" sz="2500" dirty="0"/>
              <a:t>oxide based materials for </a:t>
            </a:r>
            <a:r>
              <a:rPr lang="en-US" sz="2500" dirty="0" smtClean="0"/>
              <a:t>thermoelectric applications” mi</a:t>
            </a:r>
            <a:r>
              <a:rPr lang="de-DE" sz="2500" dirty="0" smtClean="0"/>
              <a:t>t </a:t>
            </a:r>
            <a:r>
              <a:rPr lang="de-DE" sz="2500" dirty="0"/>
              <a:t>der Madurai </a:t>
            </a:r>
            <a:r>
              <a:rPr lang="de-DE" sz="2500" dirty="0" err="1"/>
              <a:t>Kamaraj</a:t>
            </a:r>
            <a:r>
              <a:rPr lang="de-DE" sz="2500" dirty="0"/>
              <a:t> University, Indien </a:t>
            </a:r>
            <a:r>
              <a:rPr lang="de-DE" sz="2500" dirty="0" smtClean="0"/>
              <a:t>und </a:t>
            </a:r>
            <a:r>
              <a:rPr lang="de-DE" sz="2500" dirty="0"/>
              <a:t>der University </a:t>
            </a:r>
            <a:r>
              <a:rPr lang="de-DE" sz="2500" dirty="0" err="1"/>
              <a:t>of</a:t>
            </a:r>
            <a:r>
              <a:rPr lang="de-DE" sz="2500" dirty="0"/>
              <a:t> Cambridge, GB durchgeführt</a:t>
            </a:r>
            <a:r>
              <a:rPr lang="de-DE" sz="2500" dirty="0" smtClean="0"/>
              <a:t>.</a:t>
            </a:r>
            <a:r>
              <a:rPr lang="de-DE" sz="2500" dirty="0"/>
              <a:t>			</a:t>
            </a:r>
            <a:endParaRPr lang="en-US" sz="2500" dirty="0"/>
          </a:p>
          <a:p>
            <a:pPr marL="0" indent="0" algn="r">
              <a:buNone/>
              <a:defRPr/>
            </a:pPr>
            <a:endParaRPr lang="de-DE" dirty="0"/>
          </a:p>
          <a:p>
            <a:pPr marL="257175" indent="-257175">
              <a:defRPr/>
            </a:pPr>
            <a:endParaRPr lang="de-DE" dirty="0" smtClean="0"/>
          </a:p>
          <a:p>
            <a:pPr marL="257175" indent="-257175">
              <a:defRPr/>
            </a:pPr>
            <a:endParaRPr lang="de-DE" dirty="0"/>
          </a:p>
          <a:p>
            <a:pPr marL="257175" indent="-257175">
              <a:defRPr/>
            </a:pPr>
            <a:endParaRPr lang="de-DE" dirty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8805" y="2122715"/>
            <a:ext cx="1992436" cy="29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715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7" descr="C:\Dokumente und Einstellungen\User\Eigene Dateien\Dropbox\Diplomarbeit\Verteidigung\Bilder\PeltierTE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788" y="2946400"/>
            <a:ext cx="39687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PeltierT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11350" y="2517775"/>
            <a:ext cx="5321300" cy="3255963"/>
          </a:xfrm>
          <a:prstGeom prst="rect">
            <a:avLst/>
          </a:prstGeom>
        </p:spPr>
      </p:pic>
      <p:pic>
        <p:nvPicPr>
          <p:cNvPr id="7" name="Picture 3" descr="C:\Dokumente und Einstellungen\User\Eigene Dateien\Dropbox\Diplomarbeit\Verteidigung\Bilder\Voyager RITE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288" y="4619625"/>
            <a:ext cx="10953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kumente und Einstellungen\User\Eigene Dateien\Dropbox\Diplomarbeit\Verteidigung\Bilder\Microfluidic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700" y="3635375"/>
            <a:ext cx="15113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482850" y="5354638"/>
            <a:ext cx="46878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 http://www.autogazette.de/popup/121363, access date: 15.07.2014.</a:t>
            </a:r>
          </a:p>
          <a:p>
            <a:pPr eaLnBrk="1" hangingPunct="1">
              <a:defRPr/>
            </a:pPr>
            <a:r>
              <a:rPr lang="fr-FR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[2] NASA, http://voyager.jpl.nasa.gov/gallery/assembly.html, access date: 15.07.2014.</a:t>
            </a:r>
          </a:p>
          <a:p>
            <a:pPr eaLnBrk="1" hangingPunct="1">
              <a:defRPr/>
            </a:pPr>
            <a:r>
              <a:rPr lang="fr-FR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[3] NASA, </a:t>
            </a:r>
            <a:r>
              <a:rPr lang="de-DE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http://voyager.jpl.nasa.gov/gallery/images/assembly/unknown0.gif</a:t>
            </a:r>
            <a:r>
              <a:rPr lang="fr-FR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access date: 15.07.2014.</a:t>
            </a:r>
          </a:p>
          <a:p>
            <a:pPr eaLnBrk="1" hangingPunct="1">
              <a:defRPr/>
            </a:pPr>
            <a:r>
              <a:rPr lang="fr-FR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[4] A. E. Sgro, P. B. Allen, D. T. Chiu, Anal. Chem. </a:t>
            </a:r>
            <a:r>
              <a:rPr lang="fr-FR" altLang="de-DE" sz="75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fr-FR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de-DE" sz="75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fr-FR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4845-4851.</a:t>
            </a:r>
          </a:p>
          <a:p>
            <a:pPr eaLnBrk="1" hangingPunct="1">
              <a:defRPr/>
            </a:pPr>
            <a:r>
              <a:rPr lang="en-US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[5] I. Konz, B. Fernández, M. L. Fernández, R. Pereiro, A. Sanz-Medel, Analytica Chimica Acta, </a:t>
            </a:r>
            <a:r>
              <a:rPr lang="en-US" altLang="de-DE" sz="75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75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809</a:t>
            </a:r>
            <a:r>
              <a:rPr lang="en-US" altLang="de-DE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88– 96.</a:t>
            </a:r>
          </a:p>
        </p:txBody>
      </p:sp>
      <p:pic>
        <p:nvPicPr>
          <p:cNvPr id="10" name="Picture 9" descr="C:\Dokumente und Einstellungen\User\Eigene Dateien\Dropbox\Diplomarbeit\Verteidigung\Bilder\Voyager Prob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13398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Dokumente und Einstellungen\User\Eigene Dateien\Dropbox\Diplomarbeit\Verteidigung\Bilder\BM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874838"/>
            <a:ext cx="176847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Dokumente und Einstellungen\User\Eigene Dateien\Dropbox\Diplomarbeit\Verteidigung\Bilder\PeltierLAICPM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1475" y="4821238"/>
            <a:ext cx="1279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Dokumente und Einstellungen\User\Eigene Dateien\Dropbox\Diplomarbeit\Verteidigung\Bilder\PCR\PC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9588" y="1874838"/>
            <a:ext cx="22510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751763" y="1982788"/>
            <a:ext cx="290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20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751763" y="2517775"/>
            <a:ext cx="2905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20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3071813" y="1822450"/>
            <a:ext cx="3016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25" smtClean="0"/>
              <a:t>[1]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2482850" y="3268663"/>
            <a:ext cx="3016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25" smtClean="0"/>
              <a:t>[2]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2482850" y="4608513"/>
            <a:ext cx="3016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25" smtClean="0"/>
              <a:t>[3]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7756525" y="3000375"/>
            <a:ext cx="3016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25" smtClean="0"/>
              <a:t>[4]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756525" y="4768850"/>
            <a:ext cx="3016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25" smtClean="0"/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xmlns="" val="111106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Herstellung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000" dirty="0" err="1"/>
              <a:t>Sputtern</a:t>
            </a:r>
            <a:r>
              <a:rPr lang="de-DE" altLang="de-DE" sz="2000" dirty="0"/>
              <a:t> von Nanofilmen</a:t>
            </a:r>
          </a:p>
          <a:p>
            <a:r>
              <a:rPr lang="de-DE" altLang="de-DE" sz="2000" dirty="0"/>
              <a:t>Si-Nanodrähte</a:t>
            </a:r>
          </a:p>
          <a:p>
            <a:r>
              <a:rPr lang="de-DE" altLang="de-DE" sz="2000" dirty="0" err="1"/>
              <a:t>Kompositmaterialien</a:t>
            </a:r>
            <a:endParaRPr lang="de-DE" altLang="de-DE" sz="2000" dirty="0"/>
          </a:p>
          <a:p>
            <a:endParaRPr lang="de-DE" dirty="0"/>
          </a:p>
        </p:txBody>
      </p:sp>
      <p:pic>
        <p:nvPicPr>
          <p:cNvPr id="4" name="Picture 2" descr="H:\Neuer Ordner\IMG_1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038" y="2568575"/>
            <a:ext cx="4052887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40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Messungen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dirty="0"/>
          </a:p>
          <a:p>
            <a:r>
              <a:rPr lang="de-DE" altLang="de-DE" dirty="0"/>
              <a:t>Entwicklung von Messgeräten</a:t>
            </a:r>
            <a:endParaRPr lang="de-DE" altLang="de-DE" sz="2400" dirty="0"/>
          </a:p>
          <a:p>
            <a:pPr lvl="1"/>
            <a:r>
              <a:rPr lang="de-DE" altLang="de-DE" sz="2100" dirty="0" smtClean="0"/>
              <a:t>Heiz- </a:t>
            </a:r>
            <a:r>
              <a:rPr lang="de-DE" altLang="de-DE" sz="2100" dirty="0" err="1"/>
              <a:t>bzw</a:t>
            </a:r>
            <a:r>
              <a:rPr lang="de-DE" altLang="de-DE" sz="2100" dirty="0"/>
              <a:t> Kühltisch</a:t>
            </a:r>
          </a:p>
          <a:p>
            <a:pPr lvl="1"/>
            <a:r>
              <a:rPr lang="de-DE" altLang="de-DE" sz="2100" dirty="0"/>
              <a:t>Kombination von Messgeräten</a:t>
            </a:r>
          </a:p>
          <a:p>
            <a:pPr lvl="1"/>
            <a:r>
              <a:rPr lang="de-DE" altLang="de-DE" sz="2100" dirty="0"/>
              <a:t>Programmieren von Firm und Software</a:t>
            </a:r>
          </a:p>
          <a:p>
            <a:pPr lvl="2"/>
            <a:r>
              <a:rPr lang="de-DE" altLang="de-DE" dirty="0"/>
              <a:t>PID Temperaturregler</a:t>
            </a:r>
          </a:p>
          <a:p>
            <a:pPr lvl="2"/>
            <a:r>
              <a:rPr lang="de-DE" altLang="de-DE" dirty="0"/>
              <a:t>Grafische Oberflächen: einfaches Handling</a:t>
            </a:r>
          </a:p>
          <a:p>
            <a:endParaRPr lang="de-DE" dirty="0"/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1781" y="1726560"/>
            <a:ext cx="2219502" cy="205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1780" y="4076700"/>
            <a:ext cx="2853580" cy="21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07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sz="2400" b="1" dirty="0"/>
              <a:t>Synthese und Charakterisierung schwefelhaltiger Hybridmaterialien für elektrochemische Anwendungen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de-DE" dirty="0" smtClean="0"/>
              <a:t>Betreuer: Eike Gericke </a:t>
            </a:r>
          </a:p>
          <a:p>
            <a:pPr>
              <a:defRPr/>
            </a:pPr>
            <a:r>
              <a:rPr lang="de-DE" dirty="0" smtClean="0"/>
              <a:t>Email: </a:t>
            </a:r>
            <a:r>
              <a:rPr lang="de-DE" dirty="0" smtClean="0">
                <a:solidFill>
                  <a:srgbClr val="FF0000"/>
                </a:solidFill>
                <a:hlinkClick r:id="rId2"/>
              </a:rPr>
              <a:t>eike.gericke@chemie.hu-berlin.de</a:t>
            </a:r>
            <a:endParaRPr lang="de-DE" dirty="0" smtClean="0">
              <a:solidFill>
                <a:srgbClr val="FF0000"/>
              </a:solidFill>
            </a:endParaRPr>
          </a:p>
          <a:p>
            <a:pPr marL="914400" lvl="2" indent="0">
              <a:buNone/>
              <a:defRPr/>
            </a:pPr>
            <a:r>
              <a:rPr lang="de-DE" sz="2200" dirty="0" smtClean="0">
                <a:hlinkClick r:id="rId3"/>
              </a:rPr>
              <a:t>eike.gericke@helmholtz-berlin.de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endParaRPr lang="de-DE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de-DE" dirty="0" smtClean="0"/>
              <a:t>Arbeitsthema</a:t>
            </a:r>
            <a:endParaRPr lang="de-DE" dirty="0"/>
          </a:p>
          <a:p>
            <a:pPr lvl="1">
              <a:defRPr/>
            </a:pPr>
            <a:r>
              <a:rPr lang="de-DE" dirty="0"/>
              <a:t>Elementspezifische Röntgenuntersuchungen </a:t>
            </a:r>
            <a:endParaRPr lang="de-DE" dirty="0" smtClean="0"/>
          </a:p>
          <a:p>
            <a:pPr marL="457200" lvl="1" indent="0">
              <a:buNone/>
              <a:defRPr/>
            </a:pPr>
            <a:r>
              <a:rPr lang="de-DE" dirty="0" smtClean="0"/>
              <a:t>an </a:t>
            </a:r>
            <a:r>
              <a:rPr lang="de-DE" dirty="0"/>
              <a:t>Schwefel-Materialien</a:t>
            </a:r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Methoden</a:t>
            </a:r>
          </a:p>
          <a:p>
            <a:pPr lvl="1">
              <a:defRPr/>
            </a:pPr>
            <a:r>
              <a:rPr lang="de-DE" dirty="0"/>
              <a:t>SAXS/SANS</a:t>
            </a:r>
          </a:p>
          <a:p>
            <a:pPr lvl="1">
              <a:defRPr/>
            </a:pPr>
            <a:r>
              <a:rPr lang="de-DE" dirty="0"/>
              <a:t>XAFS/XRF</a:t>
            </a:r>
          </a:p>
          <a:p>
            <a:pPr lvl="1">
              <a:defRPr/>
            </a:pPr>
            <a:r>
              <a:rPr lang="de-DE" dirty="0"/>
              <a:t>SEM</a:t>
            </a:r>
          </a:p>
          <a:p>
            <a:pPr lvl="1">
              <a:defRPr/>
            </a:pPr>
            <a:r>
              <a:rPr lang="de-DE" dirty="0"/>
              <a:t>AFM</a:t>
            </a:r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Messungen mit </a:t>
            </a:r>
            <a:r>
              <a:rPr lang="de-DE" dirty="0" err="1"/>
              <a:t>Synchrotronstrahlung</a:t>
            </a:r>
            <a:endParaRPr lang="en-US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4396" y="2584580"/>
            <a:ext cx="2153132" cy="32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88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Herstellung von Hybridmaterialien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000" i="1" dirty="0"/>
              <a:t>Imprägnierung porösen Kohlenstoffs</a:t>
            </a:r>
          </a:p>
          <a:p>
            <a:pPr lvl="1"/>
            <a:r>
              <a:rPr lang="de-DE" altLang="de-DE" dirty="0" err="1"/>
              <a:t>Impräg</a:t>
            </a:r>
            <a:r>
              <a:rPr lang="de-DE" altLang="de-DE" dirty="0"/>
              <a:t>. mit Schwefel</a:t>
            </a:r>
          </a:p>
          <a:p>
            <a:pPr lvl="1"/>
            <a:r>
              <a:rPr lang="de-DE" altLang="de-DE" dirty="0"/>
              <a:t>Schmelzimprägnierung</a:t>
            </a:r>
          </a:p>
          <a:p>
            <a:pPr lvl="1"/>
            <a:r>
              <a:rPr lang="de-DE" altLang="de-DE" dirty="0" err="1"/>
              <a:t>Gasad</a:t>
            </a:r>
            <a:r>
              <a:rPr lang="de-DE" altLang="de-DE" dirty="0"/>
              <a:t>-/</a:t>
            </a:r>
            <a:r>
              <a:rPr lang="de-DE" altLang="de-DE" dirty="0" err="1"/>
              <a:t>absorbtion</a:t>
            </a:r>
            <a:endParaRPr lang="de-DE" altLang="de-DE" dirty="0"/>
          </a:p>
          <a:p>
            <a:r>
              <a:rPr lang="de-DE" altLang="de-DE" sz="2000" i="1" dirty="0"/>
              <a:t>Zielmaterial</a:t>
            </a:r>
          </a:p>
          <a:p>
            <a:pPr lvl="1"/>
            <a:r>
              <a:rPr lang="de-DE" altLang="de-DE" dirty="0" err="1"/>
              <a:t>Elek</a:t>
            </a:r>
            <a:r>
              <a:rPr lang="de-DE" altLang="de-DE" dirty="0"/>
              <a:t>. leitfähiges Material mit hohem Schwefelgehalt</a:t>
            </a:r>
            <a:endParaRPr lang="en-US" altLang="de-DE" dirty="0"/>
          </a:p>
          <a:p>
            <a:endParaRPr lang="de-DE" dirty="0"/>
          </a:p>
        </p:txBody>
      </p:sp>
      <p:pic>
        <p:nvPicPr>
          <p:cNvPr id="4" name="Picture 2" descr="http://batteriselskab.dk/wp-content/uploads/2015/03/Li-S-batt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75" y="4633913"/>
            <a:ext cx="3529013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4954554" y="3377682"/>
            <a:ext cx="705394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de-DE" dirty="0" smtClean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 smtClean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 smtClean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 smtClean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 smtClean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 smtClean="0"/>
          </a:p>
          <a:p>
            <a:pPr>
              <a:spcBef>
                <a:spcPct val="0"/>
              </a:spcBef>
              <a:buFontTx/>
              <a:buNone/>
            </a:pPr>
            <a:endParaRPr lang="en-US" altLang="de-DE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900" dirty="0" smtClean="0"/>
              <a:t>http</a:t>
            </a:r>
            <a:r>
              <a:rPr lang="en-US" altLang="de-DE" sz="900" dirty="0"/>
              <a:t>://batteriselskab.dk/event/presentation/advanced-management-system-for-li-sulfur-batteries.htm#.VnA4rkbz8tA</a:t>
            </a:r>
          </a:p>
        </p:txBody>
      </p:sp>
    </p:spTree>
    <p:extLst>
      <p:ext uri="{BB962C8B-B14F-4D97-AF65-F5344CB8AC3E}">
        <p14:creationId xmlns:p14="http://schemas.microsoft.com/office/powerpoint/2010/main" xmlns="" val="39140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TM04033937[[fn=Kondensstreifen]]</Template>
  <TotalTime>0</TotalTime>
  <Words>309</Words>
  <Application>Microsoft Office PowerPoint</Application>
  <PresentationFormat>Benutzerdefiniert</PresentationFormat>
  <Paragraphs>103</Paragraphs>
  <Slides>12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Kondensstreifen</vt:lpstr>
      <vt:lpstr>AK Rademann</vt:lpstr>
      <vt:lpstr>Folie 2</vt:lpstr>
      <vt:lpstr>Folie 3</vt:lpstr>
      <vt:lpstr>Thermoelektrische Materialien</vt:lpstr>
      <vt:lpstr>Motivation</vt:lpstr>
      <vt:lpstr>Herstellung</vt:lpstr>
      <vt:lpstr>Messungen</vt:lpstr>
      <vt:lpstr>Synthese und Charakterisierung schwefelhaltiger Hybridmaterialien für elektrochemische Anwendungen</vt:lpstr>
      <vt:lpstr>Herstellung von Hybridmaterialien </vt:lpstr>
      <vt:lpstr>Analytik </vt:lpstr>
      <vt:lpstr>Arbeitsumfeld: Institutsübergreifende Kooperationen und Arbeit an großgeräten </vt:lpstr>
      <vt:lpstr>Vielen Dank für Ihre Aufmerksamkeit </vt:lpstr>
    </vt:vector>
  </TitlesOfParts>
  <Company>Institut für Chemie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 Rademann</dc:title>
  <dc:creator>M.Mohrmann</dc:creator>
  <cp:lastModifiedBy>Klaus Rademann</cp:lastModifiedBy>
  <cp:revision>18</cp:revision>
  <dcterms:created xsi:type="dcterms:W3CDTF">2016-10-07T12:00:31Z</dcterms:created>
  <dcterms:modified xsi:type="dcterms:W3CDTF">2017-02-09T12:58:45Z</dcterms:modified>
</cp:coreProperties>
</file>